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6" r:id="rId4"/>
    <p:sldId id="271" r:id="rId5"/>
    <p:sldId id="265" r:id="rId6"/>
    <p:sldId id="269" r:id="rId7"/>
    <p:sldId id="267" r:id="rId8"/>
    <p:sldId id="273" r:id="rId9"/>
    <p:sldId id="272" r:id="rId10"/>
    <p:sldId id="268" r:id="rId11"/>
    <p:sldId id="270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0"/>
    <p:restoredTop sz="94652"/>
  </p:normalViewPr>
  <p:slideViewPr>
    <p:cSldViewPr snapToGrid="0" snapToObjects="1">
      <p:cViewPr varScale="1">
        <p:scale>
          <a:sx n="90" d="100"/>
          <a:sy n="90" d="100"/>
        </p:scale>
        <p:origin x="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20AD2-7D24-0B41-B391-EA62175A5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0A8197-2673-EA40-91CC-FF892A1C5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A08339-FBD1-1944-BD72-5F239B18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C38C33-9CD9-7149-9DDE-D7AC44F6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08285C-D72E-D048-9F12-DBBB4B56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08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3EBF13-5B6B-7D43-A465-40DC86ED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A68F50-16CD-6D44-B6CA-C41F15BEA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B0D2B7-1955-F94E-A2F3-9597E7E65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1AB1DA-6AF3-3B4F-911C-FAB87467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819CE4-B230-0B43-B81F-0A75F014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85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4D6C38B-FEB9-724C-81B2-1163F88FE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5DBA46-6991-A74D-944E-21F960BA4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1ED9B2-2E4E-974E-B725-CC5B8559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048D5C-4391-3343-A247-D7A033CD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6B94EE-0CBC-2D48-A2D9-08026DDF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0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C7A58-791B-2747-843A-2040292E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92CCE0-C77C-A041-87B2-D6142A5A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7F22AF-3CC5-3F49-A96C-C08695C82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63E3E1-D670-4646-A24A-77D99D481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EB8933-7A87-F74A-B1CB-FF042FBA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03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DADBDB-DC2C-6D44-918E-BCBEF8BB3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8FD711-8958-0B45-BEEA-95D4EAEC4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66B68C-05F5-974E-8D13-B12FCD60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0203A4-325C-CD44-9717-DE1382CF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0CF7E6-FE41-0340-96FC-E2B94BD2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8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8D2356-C89C-FA43-A80E-BC67F701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7F8ED-6AF9-EE42-9119-55CE8D8DE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320A68-5180-8949-9645-3ED5F20EC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934DE9-F2BE-484A-A23F-2AB1B5AD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24/09/2021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AF1330-D015-2547-991C-8FC10C4B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009326-25FB-AA4C-9C20-1D868EF9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18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0F2C17-C493-734A-BDD9-CB49FFA7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207B9E-491E-AF44-910C-6B3E359A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6D41A3A-84E2-6E4F-9FE3-F25003004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5C8BEF-2F7B-8941-A548-F1AAC3EA4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C70AEE2-7CBD-1442-8FF5-2079E5A77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5780CE8-9C0D-CF49-8FB2-2DDD77C0E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24/09/2021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BA8FA3-A025-F346-84A3-53C75317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45F1FC6-6080-4A42-BE24-82D4CC25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928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21BFD1-518A-4849-9C26-DC1957EDB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A6E28FD-413D-F442-BB8D-FA4E810D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24/09/2021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722B83-1D80-704F-9A21-9973D892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AFE50D-B7B8-3742-9F7A-A311AD4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07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F3AD62F-B4F1-3745-89B9-911F17E6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24/09/2021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7E5400B-62A9-1E48-8D72-91F5ECCD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D2B6C0-934B-034C-B709-72407E99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56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1D53AB-C437-2240-84F0-D7DB5D73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4B610A-4362-4844-9B1D-A07D53A2B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6591DC-F616-5848-8A5D-ACFF8A06F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6ACB1B-05A3-CD4F-BEA1-B55DFEC1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24/09/2021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68A914-4828-9D4B-A0C3-0DDE2E58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8CC070-619A-EC4F-A11D-614F02D2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12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69965-D5CE-6A45-A783-35D893C1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F1E2C8-4826-9F44-ABEA-0F369856E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A45F48-329C-B046-8B4E-E4658A0F0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AA18AD7-4417-0E45-A2D9-A2992B35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24/09/2021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010D02-9C3E-664A-A8A1-49516EFE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847CF9-D570-3F4B-8E12-B3626B44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01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F32EB7B-117F-7847-A344-0E25E748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1C170B-C342-A141-B287-98B8F2C3E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14CA60-3E04-DE42-9724-C430829C8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3C2AE-B3F7-6A46-8869-B2B9AFA28090}" type="datetimeFigureOut">
              <a:rPr lang="fr-FR" smtClean="0"/>
              <a:t>24/09/2021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5BEA2F-91B5-AF4C-B35C-0E6E9D70E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18A1BE-E3E9-7A4F-855A-15A78A681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84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gentMentat/NTRexample_FRevNCA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ml.berkeley.edu/~ulrike/Papers/FOMC_48.pdf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3F6FE1-EC92-F24A-95CF-59984A218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Etat des travaux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2BAE34-0B7E-484D-9EBC-0B38B160D6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Claire He</a:t>
            </a:r>
          </a:p>
          <a:p>
            <a:r>
              <a:rPr lang="fr-FR" dirty="0"/>
              <a:t>Réunion du 20/09</a:t>
            </a:r>
          </a:p>
        </p:txBody>
      </p:sp>
    </p:spTree>
    <p:extLst>
      <p:ext uri="{BB962C8B-B14F-4D97-AF65-F5344CB8AC3E}">
        <p14:creationId xmlns:p14="http://schemas.microsoft.com/office/powerpoint/2010/main" val="2613068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74D6DA-80FA-D14D-BFEF-26ADE0DE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Scores par </a:t>
            </a:r>
            <a:r>
              <a:rPr lang="fr-FR" dirty="0" err="1"/>
              <a:t>statement</a:t>
            </a:r>
            <a:r>
              <a:rPr lang="fr-FR" dirty="0"/>
              <a:t>* (et non meeting)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6B1694-3E79-854B-8FDA-550CD1B8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" y="1690688"/>
            <a:ext cx="6224030" cy="493807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17DEEFA-8F38-8043-A72F-86386B8B5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53"/>
          <a:stretch/>
        </p:blipFill>
        <p:spPr>
          <a:xfrm>
            <a:off x="6619446" y="1747969"/>
            <a:ext cx="4328640" cy="49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5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D37E2E-9C38-CF47-9FE6-BDDE0AE8E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Wordcloud</a:t>
            </a:r>
            <a:r>
              <a:rPr lang="fr-FR" dirty="0"/>
              <a:t> : </a:t>
            </a:r>
            <a:r>
              <a:rPr lang="fr-FR" dirty="0" err="1"/>
              <a:t>Yellen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) </a:t>
            </a:r>
            <a:r>
              <a:rPr lang="fr-FR" dirty="0" err="1"/>
              <a:t>Benanke</a:t>
            </a:r>
            <a:r>
              <a:rPr lang="fr-FR" dirty="0"/>
              <a:t> (right)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87B5-0726-284F-9429-C4C8B7F6A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35212"/>
            <a:ext cx="44323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082A6F-420C-2D45-87A2-2CEE117ED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5212"/>
            <a:ext cx="44323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2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3176C7D-52F3-7942-B6E6-D2749283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 des objectifs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6F4B0CE-FD21-744D-868F-15079B266329}"/>
              </a:ext>
            </a:extLst>
          </p:cNvPr>
          <p:cNvSpPr txBox="1"/>
          <p:nvPr/>
        </p:nvSpPr>
        <p:spPr>
          <a:xfrm>
            <a:off x="2875510" y="2435981"/>
            <a:ext cx="6942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Démarche </a:t>
            </a:r>
            <a:r>
              <a:rPr lang="fr-FR" dirty="0" err="1"/>
              <a:t>Barron</a:t>
            </a:r>
            <a:r>
              <a:rPr lang="fr-FR" dirty="0"/>
              <a:t>, PNAS (2017)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Démarche Hansen, QJE (2017)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Autres corrections</a:t>
            </a:r>
          </a:p>
        </p:txBody>
      </p:sp>
    </p:spTree>
    <p:extLst>
      <p:ext uri="{BB962C8B-B14F-4D97-AF65-F5344CB8AC3E}">
        <p14:creationId xmlns:p14="http://schemas.microsoft.com/office/powerpoint/2010/main" val="880636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9E3F6-1AA4-4F44-83C3-B184B696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Nouveauté, </a:t>
            </a:r>
            <a:r>
              <a:rPr lang="fr-FR" dirty="0" err="1"/>
              <a:t>transience</a:t>
            </a:r>
            <a:r>
              <a:rPr lang="fr-FR" dirty="0"/>
              <a:t> et résonance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632225D-EE9B-634A-A680-45360585EB80}"/>
                  </a:ext>
                </a:extLst>
              </p:cNvPr>
              <p:cNvSpPr txBox="1"/>
              <p:nvPr/>
            </p:nvSpPr>
            <p:spPr>
              <a:xfrm>
                <a:off x="6131858" y="1622912"/>
                <a:ext cx="5401236" cy="5029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/>
                  <a:t>La nouveauté d’un discours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dirty="0"/>
                  <a:t>permet de quantifier l’apport de nouveaux sujets tandis que le </a:t>
                </a:r>
                <a:r>
                  <a:rPr lang="fr-FR" sz="1600" dirty="0" err="1"/>
                  <a:t>transience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fr-FR" sz="1600" dirty="0"/>
                  <a:t> de ce même discours mesure la persistance temporelle de ses sujets. La résonance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dirty="0"/>
                  <a:t>est la différence entre la nouveauté et la persistance, par exemple, un discours « résonant » va s’aligner sur les discours futurs et s’éloigner des discours antérieurs.  </a:t>
                </a:r>
              </a:p>
              <a:p>
                <a:endParaRPr lang="fr-FR" sz="1600" dirty="0"/>
              </a:p>
              <a:p>
                <a:r>
                  <a:rPr lang="fr-FR" sz="1600" dirty="0"/>
                  <a:t>Soit avec une liste de sujets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 …, </m:t>
                    </m:r>
                    <m:sSubSup>
                      <m:sSub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600" b="0" dirty="0"/>
                  <a:t>  avec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fr-FR" sz="1600" b="0" dirty="0"/>
                  <a:t> le numéro du discours (discours classés chronologiquement), et </a:t>
                </a:r>
                <a14:m>
                  <m:oMath xmlns:m="http://schemas.openxmlformats.org/officeDocument/2006/math">
                    <m:r>
                      <a:rPr lang="fr-FR" sz="160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sz="1600" dirty="0"/>
                  <a:t> sujets. </a:t>
                </a:r>
              </a:p>
              <a:p>
                <a:endParaRPr lang="fr-FR" sz="1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𝐾𝐿𝐷</m:t>
                        </m:r>
                        <m:d>
                          <m:dPr>
                            <m:endChr m:val="|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r>
                  <a:rPr lang="fr-FR" sz="1600" dirty="0"/>
                  <a:t> 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𝐾𝐿𝐷</m:t>
                        </m:r>
                        <m:d>
                          <m:dPr>
                            <m:endChr m:val="|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r>
                  <a:rPr lang="fr-FR" sz="1600" dirty="0"/>
                  <a:t> 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fr-FR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1600" dirty="0"/>
                  <a:t>  </a:t>
                </a:r>
              </a:p>
              <a:p>
                <a:endParaRPr lang="fr-FR" sz="1600" dirty="0"/>
              </a:p>
              <a:p>
                <a:r>
                  <a:rPr lang="fr-FR" sz="1600" dirty="0"/>
                  <a:t>On peut observer les différentes implications de la distribution de ses métriques du discours par rapport à leur symétrie. </a:t>
                </a:r>
              </a:p>
              <a:p>
                <a:endParaRPr lang="fr-FR" sz="16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632225D-EE9B-634A-A680-45360585E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858" y="1622912"/>
                <a:ext cx="5401236" cy="5029197"/>
              </a:xfrm>
              <a:prstGeom prst="rect">
                <a:avLst/>
              </a:prstGeom>
              <a:blipFill>
                <a:blip r:embed="rId2"/>
                <a:stretch>
                  <a:fillRect l="-468" t="-252" r="-7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FD6899B4-AB1C-4D48-B898-DAA4DACDCCB9}"/>
              </a:ext>
            </a:extLst>
          </p:cNvPr>
          <p:cNvSpPr txBox="1"/>
          <p:nvPr/>
        </p:nvSpPr>
        <p:spPr>
          <a:xfrm>
            <a:off x="838200" y="1506022"/>
            <a:ext cx="47557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Résumé de la démarche de </a:t>
            </a:r>
            <a:r>
              <a:rPr lang="fr-FR" sz="1600" b="1" dirty="0" err="1"/>
              <a:t>Barron</a:t>
            </a:r>
            <a:r>
              <a:rPr lang="fr-FR" sz="1600" b="1" dirty="0"/>
              <a:t> et al.</a:t>
            </a:r>
          </a:p>
          <a:p>
            <a:endParaRPr lang="fr-FR" sz="1600" dirty="0"/>
          </a:p>
          <a:p>
            <a:r>
              <a:rPr lang="fr-FR" sz="1600" dirty="0"/>
              <a:t>Motifs sémantiques/lexicaux et systèmes sociaux ont une influence mutuelle. L’analyse de la linguistique et rhétorique de discours politiques/sociaux/économiques peut mettre en lumière des dynamiques de pouvoir et d’évolution au sein d’un groupe. </a:t>
            </a:r>
          </a:p>
          <a:p>
            <a:endParaRPr lang="fr-FR" sz="1600" dirty="0"/>
          </a:p>
          <a:p>
            <a:r>
              <a:rPr lang="fr-FR" sz="1600" dirty="0"/>
              <a:t>Pour observer cela, </a:t>
            </a:r>
            <a:r>
              <a:rPr lang="fr-FR" sz="1600" dirty="0" err="1"/>
              <a:t>Barron</a:t>
            </a:r>
            <a:r>
              <a:rPr lang="fr-FR" sz="1600" dirty="0"/>
              <a:t> s’intéresse à certaines mesures de la persistance de sujets. Pour définir les sujets, il utilise une LDA (avec a priori de Dirichlet) en fixant le nombre de sujets à 100. La persistance d’un sujet peut-être mesurée par la propagation du sujet de prises de parole en prises de parole. </a:t>
            </a:r>
          </a:p>
          <a:p>
            <a:endParaRPr lang="fr-FR" sz="1600" dirty="0"/>
          </a:p>
          <a:p>
            <a:r>
              <a:rPr lang="fr-FR" sz="1600" dirty="0"/>
              <a:t>On mesure l’effet de « surprise » avec la divergence de </a:t>
            </a:r>
            <a:r>
              <a:rPr lang="fr-FR" sz="1600" dirty="0" err="1"/>
              <a:t>Kullback-Leibler</a:t>
            </a:r>
            <a:r>
              <a:rPr lang="fr-FR" sz="1600" dirty="0"/>
              <a:t>. A partir de cette métrique, on observe la nouveauté, la </a:t>
            </a:r>
            <a:r>
              <a:rPr lang="fr-FR" sz="1600" dirty="0" err="1"/>
              <a:t>transience</a:t>
            </a:r>
            <a:r>
              <a:rPr lang="fr-FR" sz="1600" dirty="0"/>
              <a:t> et la résonance des sujets dans la discussion. 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81355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AB623D-FE89-354D-98CA-A8B23C6F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Nouveauté, </a:t>
            </a:r>
            <a:r>
              <a:rPr lang="fr-FR" dirty="0" err="1"/>
              <a:t>transience</a:t>
            </a:r>
            <a:r>
              <a:rPr lang="fr-FR" dirty="0"/>
              <a:t> et résonance (2)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3578294-4C4F-C74F-A756-C8A54AB63ABC}"/>
              </a:ext>
            </a:extLst>
          </p:cNvPr>
          <p:cNvSpPr txBox="1"/>
          <p:nvPr/>
        </p:nvSpPr>
        <p:spPr>
          <a:xfrm>
            <a:off x="838200" y="1506022"/>
            <a:ext cx="475577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Démarche</a:t>
            </a:r>
          </a:p>
          <a:p>
            <a:endParaRPr lang="fr-FR" sz="1600" dirty="0"/>
          </a:p>
          <a:p>
            <a:r>
              <a:rPr lang="fr-FR" sz="1600" dirty="0"/>
              <a:t>Nous avons récupéré les codes de l’article à l’adresse : </a:t>
            </a:r>
            <a:r>
              <a:rPr lang="fr-FR" sz="1600" dirty="0">
                <a:hlinkClick r:id="rId2"/>
              </a:rPr>
              <a:t>https://github.com/CogentMentat/NTRexample_FRevNCA/</a:t>
            </a:r>
            <a:endParaRPr lang="fr-FR" sz="1600" dirty="0"/>
          </a:p>
          <a:p>
            <a:endParaRPr lang="fr-FR" sz="1600" dirty="0"/>
          </a:p>
          <a:p>
            <a:r>
              <a:rPr lang="fr-FR" sz="1600" dirty="0"/>
              <a:t>Pour implémenter le modèle, il nous faut adapter notre corpus et créer la liste de sujets à partir de nos discours. </a:t>
            </a:r>
          </a:p>
          <a:p>
            <a:endParaRPr lang="fr-FR" sz="1600" dirty="0"/>
          </a:p>
          <a:p>
            <a:r>
              <a:rPr lang="fr-FR" sz="1600" dirty="0"/>
              <a:t>On utilise l’ensemble des </a:t>
            </a:r>
            <a:r>
              <a:rPr lang="fr-FR" sz="1600" i="1" dirty="0" err="1"/>
              <a:t>word</a:t>
            </a:r>
            <a:r>
              <a:rPr lang="fr-FR" sz="1600" i="1" dirty="0"/>
              <a:t> set</a:t>
            </a:r>
            <a:r>
              <a:rPr lang="fr-FR" sz="1600" dirty="0"/>
              <a:t> créés par réunions pour constituer le corpus. Celui-ci est nettoyé des stop </a:t>
            </a:r>
            <a:r>
              <a:rPr lang="fr-FR" sz="1600" dirty="0" err="1"/>
              <a:t>words</a:t>
            </a:r>
            <a:r>
              <a:rPr lang="fr-FR" sz="1600" dirty="0"/>
              <a:t>, on retire également la ponctuation et les mots de moins de 3 mots. On retire les 100 mots les plus fréquents comme stop </a:t>
            </a:r>
            <a:r>
              <a:rPr lang="fr-FR" sz="1600" dirty="0" err="1"/>
              <a:t>words</a:t>
            </a:r>
            <a:r>
              <a:rPr lang="fr-FR" sz="1600" dirty="0"/>
              <a:t> également et on conserve comme vocabulaire les 10 000 mots les plus fréquents restant. </a:t>
            </a:r>
          </a:p>
          <a:p>
            <a:endParaRPr lang="fr-FR" sz="1600" dirty="0"/>
          </a:p>
          <a:p>
            <a:r>
              <a:rPr lang="fr-FR" sz="1600" dirty="0"/>
              <a:t>Nous avons ici utilisé les discours de 2012 à 2015. </a:t>
            </a:r>
          </a:p>
          <a:p>
            <a:endParaRPr lang="fr-FR" sz="1600" dirty="0"/>
          </a:p>
          <a:p>
            <a:endParaRPr lang="fr-FR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FABA15-7EC3-AB4E-8685-44BB6706EA34}"/>
              </a:ext>
            </a:extLst>
          </p:cNvPr>
          <p:cNvSpPr/>
          <p:nvPr/>
        </p:nvSpPr>
        <p:spPr>
          <a:xfrm>
            <a:off x="6096000" y="16906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/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4E5FEE17-E77A-9549-A734-D999868C1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255871"/>
              </p:ext>
            </p:extLst>
          </p:nvPr>
        </p:nvGraphicFramePr>
        <p:xfrm>
          <a:off x="6096000" y="3773741"/>
          <a:ext cx="4917141" cy="256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9047">
                  <a:extLst>
                    <a:ext uri="{9D8B030D-6E8A-4147-A177-3AD203B41FA5}">
                      <a16:colId xmlns:a16="http://schemas.microsoft.com/office/drawing/2014/main" val="3966490186"/>
                    </a:ext>
                  </a:extLst>
                </a:gridCol>
                <a:gridCol w="1639047">
                  <a:extLst>
                    <a:ext uri="{9D8B030D-6E8A-4147-A177-3AD203B41FA5}">
                      <a16:colId xmlns:a16="http://schemas.microsoft.com/office/drawing/2014/main" val="393439334"/>
                    </a:ext>
                  </a:extLst>
                </a:gridCol>
                <a:gridCol w="1639047">
                  <a:extLst>
                    <a:ext uri="{9D8B030D-6E8A-4147-A177-3AD203B41FA5}">
                      <a16:colId xmlns:a16="http://schemas.microsoft.com/office/drawing/2014/main" val="2889373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PNAS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Transcripts</a:t>
                      </a:r>
                      <a:r>
                        <a:rPr lang="fr-FR" dirty="0"/>
                        <a:t> du FOMC 2012 - 2015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27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Discours brut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44,953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13,906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264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Corpus brut (mots)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9,930,592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1,006,575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55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Corpus nettoyé (mots)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4,765,773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138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71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3F6638F-4A57-C242-AA38-006BDC45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Scrapping</a:t>
            </a:r>
            <a:r>
              <a:rPr lang="fr-FR" dirty="0"/>
              <a:t> et scores</a:t>
            </a:r>
            <a:br>
              <a:rPr lang="fr-FR" dirty="0"/>
            </a:br>
            <a:endParaRPr lang="fr-FR" dirty="0"/>
          </a:p>
        </p:txBody>
      </p:sp>
      <p:pic>
        <p:nvPicPr>
          <p:cNvPr id="8" name="Image 7" descr="Une image contenant texte, ordinateur, fichier&#10;&#10;Description générée automatiquement">
            <a:extLst>
              <a:ext uri="{FF2B5EF4-FFF2-40B4-BE49-F238E27FC236}">
                <a16:creationId xmlns:a16="http://schemas.microsoft.com/office/drawing/2014/main" id="{6D541C41-2B27-D641-A1F2-720CFCB7A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" y="4130746"/>
            <a:ext cx="8708756" cy="25870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0DAB542-E34E-744F-81CC-257F7DD8C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66" y="1105226"/>
            <a:ext cx="8708756" cy="297082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D41B171-F108-1C4D-996D-041D826BAD5E}"/>
              </a:ext>
            </a:extLst>
          </p:cNvPr>
          <p:cNvSpPr txBox="1"/>
          <p:nvPr/>
        </p:nvSpPr>
        <p:spPr>
          <a:xfrm>
            <a:off x="9299628" y="2590637"/>
            <a:ext cx="24015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Extrait du </a:t>
            </a:r>
            <a:r>
              <a:rPr lang="fr-FR" dirty="0" err="1"/>
              <a:t>dataset</a:t>
            </a:r>
            <a:r>
              <a:rPr lang="fr-FR" dirty="0"/>
              <a:t> obtenu avec scores par Etienne (date 1976)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Extrait du </a:t>
            </a:r>
            <a:r>
              <a:rPr lang="fr-FR" dirty="0" err="1"/>
              <a:t>dataset</a:t>
            </a:r>
            <a:r>
              <a:rPr lang="fr-FR" dirty="0"/>
              <a:t> obtenu avec scores sur l’année 2015 nouvellement </a:t>
            </a:r>
            <a:r>
              <a:rPr lang="fr-FR" dirty="0" err="1"/>
              <a:t>scrappée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3027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F36CA-7D9C-B445-B80D-C6E5B0D1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r>
              <a:rPr lang="fr-FR" dirty="0"/>
              <a:t> of scores 1976-2014 and 2015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DE9E7F-E6F7-B44B-A2B3-A4C9628F8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14"/>
          <a:stretch/>
        </p:blipFill>
        <p:spPr>
          <a:xfrm>
            <a:off x="838200" y="1874108"/>
            <a:ext cx="4930691" cy="24013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30224E-8B88-CF43-9AB9-F904DCEA9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78" y="1874109"/>
            <a:ext cx="5584909" cy="24013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D643D3-CC31-2A43-829C-20EE03CBB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275438"/>
            <a:ext cx="5584911" cy="240133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E253FF2-2EE8-8542-B7A5-0BB9189807AC}"/>
              </a:ext>
            </a:extLst>
          </p:cNvPr>
          <p:cNvSpPr txBox="1"/>
          <p:nvPr/>
        </p:nvSpPr>
        <p:spPr>
          <a:xfrm>
            <a:off x="6625703" y="4829772"/>
            <a:ext cx="464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Valeurs moyennes cohérentes sur les nouveaux scores </a:t>
            </a:r>
          </a:p>
        </p:txBody>
      </p:sp>
    </p:spTree>
    <p:extLst>
      <p:ext uri="{BB962C8B-B14F-4D97-AF65-F5344CB8AC3E}">
        <p14:creationId xmlns:p14="http://schemas.microsoft.com/office/powerpoint/2010/main" val="15834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FA828E-EC23-8E4A-80EF-045ED6CB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Scores : </a:t>
            </a:r>
            <a:r>
              <a:rPr lang="fr-FR" dirty="0" err="1"/>
              <a:t>hawkish-dovish</a:t>
            </a:r>
            <a:r>
              <a:rPr lang="fr-FR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9D69BA9E-5408-5942-A875-5D8FCCFACD54}"/>
                  </a:ext>
                </a:extLst>
              </p:cNvPr>
              <p:cNvSpPr txBox="1"/>
              <p:nvPr/>
            </p:nvSpPr>
            <p:spPr>
              <a:xfrm>
                <a:off x="397328" y="1478416"/>
                <a:ext cx="11397343" cy="4655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Le score de </a:t>
                </a:r>
                <a:r>
                  <a:rPr lang="fr-FR" dirty="0" err="1"/>
                  <a:t>hawkish-dovishness</a:t>
                </a:r>
                <a:r>
                  <a:rPr lang="fr-FR" dirty="0"/>
                  <a:t> est implémenté en prenant des ensembles de 5 mots (appelés 5-grams) autour d’un mot cible appartenant à la liste </a:t>
                </a:r>
                <a:r>
                  <a:rPr lang="fr-FR" i="1" dirty="0"/>
                  <a:t>goal</a:t>
                </a:r>
                <a:r>
                  <a:rPr lang="fr-FR" dirty="0"/>
                  <a:t> : </a:t>
                </a:r>
                <a:r>
                  <a:rPr lang="fr-FR" b="1" dirty="0"/>
                  <a:t>inflation, </a:t>
                </a:r>
                <a:r>
                  <a:rPr lang="fr-FR" b="1" dirty="0" err="1"/>
                  <a:t>cyclical</a:t>
                </a:r>
                <a:r>
                  <a:rPr lang="fr-FR" b="1" dirty="0"/>
                  <a:t>, position, </a:t>
                </a:r>
                <a:r>
                  <a:rPr lang="fr-FR" b="1" dirty="0" err="1"/>
                  <a:t>growth</a:t>
                </a:r>
                <a:r>
                  <a:rPr lang="fr-FR" b="1" dirty="0"/>
                  <a:t>, </a:t>
                </a:r>
                <a:r>
                  <a:rPr lang="fr-FR" b="1" dirty="0" err="1"/>
                  <a:t>price</a:t>
                </a:r>
                <a:r>
                  <a:rPr lang="fr-FR" b="1" dirty="0"/>
                  <a:t>, </a:t>
                </a:r>
                <a:r>
                  <a:rPr lang="fr-FR" b="1" dirty="0" err="1"/>
                  <a:t>wages</a:t>
                </a:r>
                <a:r>
                  <a:rPr lang="fr-FR" b="1" dirty="0"/>
                  <a:t>, </a:t>
                </a:r>
                <a:r>
                  <a:rPr lang="fr-FR" b="1" dirty="0" err="1"/>
                  <a:t>oil</a:t>
                </a:r>
                <a:r>
                  <a:rPr lang="fr-FR" b="1" dirty="0"/>
                  <a:t> </a:t>
                </a:r>
                <a:r>
                  <a:rPr lang="fr-FR" b="1" dirty="0" err="1"/>
                  <a:t>price</a:t>
                </a:r>
                <a:r>
                  <a:rPr lang="fr-FR" b="1" dirty="0"/>
                  <a:t>, </a:t>
                </a:r>
                <a:r>
                  <a:rPr lang="fr-FR" b="1" dirty="0" err="1"/>
                  <a:t>development</a:t>
                </a:r>
                <a:r>
                  <a:rPr lang="fr-FR" b="1" dirty="0"/>
                  <a:t>, </a:t>
                </a:r>
                <a:r>
                  <a:rPr lang="fr-FR" b="1" dirty="0" err="1"/>
                  <a:t>unemployment</a:t>
                </a:r>
                <a:r>
                  <a:rPr lang="fr-FR" b="1" dirty="0"/>
                  <a:t>*</a:t>
                </a:r>
                <a:r>
                  <a:rPr lang="fr-FR" dirty="0"/>
                  <a:t> donnée dans l’article d’</a:t>
                </a:r>
                <a:r>
                  <a:rPr lang="fr-FR" dirty="0" err="1"/>
                  <a:t>Apel</a:t>
                </a:r>
                <a:r>
                  <a:rPr lang="fr-FR" dirty="0"/>
                  <a:t> et Grimaldi (2014). </a:t>
                </a:r>
              </a:p>
              <a:p>
                <a:r>
                  <a:rPr lang="fr-FR" dirty="0"/>
                  <a:t>A ces mots cibles, on cherche dans le voisinage du 5-grams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les adjectifs </a:t>
                </a:r>
                <a:r>
                  <a:rPr lang="fr-FR" i="1" dirty="0" err="1"/>
                  <a:t>dovish</a:t>
                </a:r>
                <a:r>
                  <a:rPr lang="fr-FR" i="1" dirty="0"/>
                  <a:t> : </a:t>
                </a:r>
                <a:r>
                  <a:rPr lang="fr-FR" b="1" dirty="0" err="1"/>
                  <a:t>decrease</a:t>
                </a:r>
                <a:r>
                  <a:rPr lang="fr-FR" b="1" dirty="0"/>
                  <a:t>, slow, </a:t>
                </a:r>
                <a:r>
                  <a:rPr lang="fr-FR" b="1" dirty="0" err="1"/>
                  <a:t>weak</a:t>
                </a:r>
                <a:r>
                  <a:rPr lang="fr-FR" b="1" dirty="0"/>
                  <a:t>, </a:t>
                </a:r>
                <a:r>
                  <a:rPr lang="fr-FR" b="1" dirty="0" err="1"/>
                  <a:t>low</a:t>
                </a:r>
                <a:r>
                  <a:rPr lang="fr-FR" i="1" dirty="0"/>
                  <a:t>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les adjectifs </a:t>
                </a:r>
                <a:r>
                  <a:rPr lang="fr-FR" i="1" dirty="0" err="1"/>
                  <a:t>hawkish</a:t>
                </a:r>
                <a:r>
                  <a:rPr lang="fr-FR" i="1" dirty="0"/>
                  <a:t> : </a:t>
                </a:r>
                <a:r>
                  <a:rPr lang="fr-FR" b="1" dirty="0" err="1"/>
                  <a:t>increase</a:t>
                </a:r>
                <a:r>
                  <a:rPr lang="fr-FR" b="1" dirty="0"/>
                  <a:t>, </a:t>
                </a:r>
                <a:r>
                  <a:rPr lang="fr-FR" b="1" dirty="0" err="1"/>
                  <a:t>fast</a:t>
                </a:r>
                <a:r>
                  <a:rPr lang="fr-FR" b="1" dirty="0"/>
                  <a:t>, </a:t>
                </a:r>
                <a:r>
                  <a:rPr lang="fr-FR" b="1" dirty="0" err="1"/>
                  <a:t>strong</a:t>
                </a:r>
                <a:r>
                  <a:rPr lang="fr-FR" b="1" dirty="0"/>
                  <a:t>, high</a:t>
                </a:r>
                <a:r>
                  <a:rPr lang="fr-FR" dirty="0"/>
                  <a:t>. </a:t>
                </a:r>
              </a:p>
              <a:p>
                <a:endParaRPr lang="fr-FR" dirty="0"/>
              </a:p>
              <a:p>
                <a:r>
                  <a:rPr lang="fr-FR" dirty="0"/>
                  <a:t>Le score </a:t>
                </a:r>
                <a:r>
                  <a:rPr lang="fr-FR" i="1" dirty="0"/>
                  <a:t>Net index </a:t>
                </a:r>
                <a:r>
                  <a:rPr lang="fr-FR" dirty="0"/>
                  <a:t>est calculé de proche en proche en prenant les 5-grams de tous les mots cibles rencontrés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h𝑎𝑤𝑘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𝑠𝑡𝑎𝑡𝑒𝑚𝑒𝑛𝑡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𝕀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𝑤𝑜𝑟𝑑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h𝑎𝑤𝑘𝑖𝑠h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_ 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𝑙𝑖𝑠𝑡</m:t>
                                  </m:r>
                                </m:sub>
                              </m:sSub>
                            </m:e>
                          </m:nary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𝑑𝑜𝑣𝑒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𝑠𝑡𝑎𝑡𝑒𝑚𝑒𝑛𝑡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𝑤𝑜𝑟𝑑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𝑑𝑜𝑣𝑖𝑠h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_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𝑙𝑖𝑠𝑡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h𝑎𝑤𝑘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𝑑𝑜𝑣𝑒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h𝑎𝑤𝑘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𝑑𝑜𝑣𝑒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Référence : </a:t>
                </a:r>
                <a:r>
                  <a:rPr lang="fr-FR" dirty="0">
                    <a:hlinkClick r:id="rId2"/>
                  </a:rPr>
                  <a:t>https://eml.berkeley.edu/~ulrike/Papers/FOMC_48.pdf</a:t>
                </a:r>
                <a:endParaRPr lang="fr-FR" dirty="0"/>
              </a:p>
              <a:p>
                <a:r>
                  <a:rPr lang="fr-FR" dirty="0"/>
                  <a:t>* Pour </a:t>
                </a:r>
                <a:r>
                  <a:rPr lang="fr-FR" i="1" dirty="0" err="1"/>
                  <a:t>unemployment</a:t>
                </a:r>
                <a:r>
                  <a:rPr lang="fr-FR" dirty="0"/>
                  <a:t> la </a:t>
                </a:r>
                <a:r>
                  <a:rPr lang="fr-FR" dirty="0" err="1"/>
                  <a:t>hawkishness</a:t>
                </a:r>
                <a:r>
                  <a:rPr lang="fr-FR" dirty="0"/>
                  <a:t> et </a:t>
                </a:r>
                <a:r>
                  <a:rPr lang="fr-FR" dirty="0" err="1"/>
                  <a:t>dovishness</a:t>
                </a:r>
                <a:r>
                  <a:rPr lang="fr-FR" dirty="0"/>
                  <a:t> est inversée, cela n’apparaît pas dans le code d’Etienne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9D69BA9E-5408-5942-A875-5D8FCCFAC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28" y="1478416"/>
                <a:ext cx="11397343" cy="4655121"/>
              </a:xfrm>
              <a:prstGeom prst="rect">
                <a:avLst/>
              </a:prstGeom>
              <a:blipFill>
                <a:blip r:embed="rId3"/>
                <a:stretch>
                  <a:fillRect l="-445" t="-545" b="-13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10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EE0EB-5B8A-7344-B2C9-D9D557F7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Corrections à apporter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367DB-A492-0240-977A-3E5D4A9D8867}"/>
              </a:ext>
            </a:extLst>
          </p:cNvPr>
          <p:cNvSpPr/>
          <p:nvPr/>
        </p:nvSpPr>
        <p:spPr>
          <a:xfrm>
            <a:off x="838200" y="1428099"/>
            <a:ext cx="10515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Pour chaque </a:t>
            </a:r>
            <a:r>
              <a:rPr lang="fr-FR" i="1" dirty="0" err="1"/>
              <a:t>statement</a:t>
            </a:r>
            <a:r>
              <a:rPr lang="fr-FR" dirty="0"/>
              <a:t>, on incrémente ce score de proche en proche à chaque apparition d’un mot cible. ﻿	</a:t>
            </a:r>
          </a:p>
          <a:p>
            <a:r>
              <a:rPr lang="fr-FR" dirty="0"/>
              <a:t>Exemples de 5-grams d’un </a:t>
            </a:r>
            <a:r>
              <a:rPr lang="fr-FR" dirty="0" err="1"/>
              <a:t>statement</a:t>
            </a:r>
            <a:r>
              <a:rPr lang="fr-FR" dirty="0"/>
              <a:t> dont le score est de </a:t>
            </a:r>
            <a:r>
              <a:rPr lang="fr-FR" b="1" dirty="0">
                <a:solidFill>
                  <a:schemeClr val="accent6"/>
                </a:solidFill>
              </a:rPr>
              <a:t>+1</a:t>
            </a:r>
            <a:r>
              <a:rPr lang="fr-FR" dirty="0"/>
              <a:t>: </a:t>
            </a:r>
          </a:p>
          <a:p>
            <a:pPr algn="ctr"/>
            <a:r>
              <a:rPr lang="fr-FR" i="1" dirty="0"/>
              <a:t>1. </a:t>
            </a:r>
            <a:r>
              <a:rPr lang="fr-FR" i="1" dirty="0" err="1"/>
              <a:t>month</a:t>
            </a:r>
            <a:r>
              <a:rPr lang="fr-FR" i="1" dirty="0"/>
              <a:t> the </a:t>
            </a:r>
            <a:r>
              <a:rPr lang="fr-FR" i="1" dirty="0" err="1">
                <a:solidFill>
                  <a:srgbClr val="FF0000"/>
                </a:solidFill>
              </a:rPr>
              <a:t>unemployment</a:t>
            </a:r>
            <a:r>
              <a:rPr lang="fr-FR" i="1" dirty="0"/>
              <a:t> rate </a:t>
            </a:r>
            <a:r>
              <a:rPr lang="fr-FR" i="1" dirty="0" err="1">
                <a:highlight>
                  <a:srgbClr val="00FF00"/>
                </a:highlight>
              </a:rPr>
              <a:t>declined</a:t>
            </a:r>
            <a:r>
              <a:rPr lang="fr-FR" i="1" dirty="0">
                <a:highlight>
                  <a:srgbClr val="00FF00"/>
                </a:highlight>
              </a:rPr>
              <a:t> </a:t>
            </a:r>
            <a:r>
              <a:rPr lang="fr-FR" i="1" dirty="0"/>
              <a:t> : </a:t>
            </a:r>
            <a:r>
              <a:rPr lang="fr-FR" b="1" dirty="0" err="1"/>
              <a:t>expected</a:t>
            </a:r>
            <a:r>
              <a:rPr lang="fr-FR" b="1" dirty="0"/>
              <a:t> </a:t>
            </a:r>
            <a:r>
              <a:rPr lang="fr-FR" b="1" dirty="0" err="1"/>
              <a:t>hawish</a:t>
            </a:r>
            <a:r>
              <a:rPr lang="fr-FR" b="1" dirty="0"/>
              <a:t> </a:t>
            </a:r>
          </a:p>
          <a:p>
            <a:pPr algn="ctr"/>
            <a:r>
              <a:rPr lang="fr-FR" i="1" dirty="0"/>
              <a:t>2. </a:t>
            </a:r>
            <a:r>
              <a:rPr lang="fr-FR" i="1" dirty="0" err="1"/>
              <a:t>that</a:t>
            </a:r>
            <a:r>
              <a:rPr lang="fr-FR" i="1" dirty="0"/>
              <a:t> </a:t>
            </a:r>
            <a:r>
              <a:rPr lang="fr-FR" i="1" dirty="0" err="1">
                <a:highlight>
                  <a:srgbClr val="FFFF00"/>
                </a:highlight>
              </a:rPr>
              <a:t>larger</a:t>
            </a:r>
            <a:r>
              <a:rPr lang="fr-FR" i="1" dirty="0">
                <a:highlight>
                  <a:srgbClr val="FFFF00"/>
                </a:highlight>
              </a:rPr>
              <a:t> </a:t>
            </a:r>
            <a:r>
              <a:rPr lang="fr-FR" i="1" dirty="0" err="1">
                <a:solidFill>
                  <a:srgbClr val="FF0000"/>
                </a:solidFill>
              </a:rPr>
              <a:t>wage</a:t>
            </a:r>
            <a:r>
              <a:rPr lang="fr-FR" i="1" dirty="0"/>
              <a:t> gains are : </a:t>
            </a:r>
            <a:r>
              <a:rPr lang="fr-FR" b="1" dirty="0" err="1"/>
              <a:t>expected</a:t>
            </a:r>
            <a:r>
              <a:rPr lang="fr-FR" b="1" dirty="0"/>
              <a:t> </a:t>
            </a:r>
            <a:r>
              <a:rPr lang="fr-FR" b="1" dirty="0" err="1"/>
              <a:t>dovish</a:t>
            </a:r>
            <a:endParaRPr lang="fr-FR" b="1" i="1" dirty="0"/>
          </a:p>
          <a:p>
            <a:pPr algn="ctr"/>
            <a:r>
              <a:rPr lang="fr-FR" i="1" dirty="0"/>
              <a:t>3. of </a:t>
            </a:r>
            <a:r>
              <a:rPr lang="fr-FR" i="1" dirty="0" err="1">
                <a:highlight>
                  <a:srgbClr val="FFFF00"/>
                </a:highlight>
              </a:rPr>
              <a:t>stronger</a:t>
            </a:r>
            <a:r>
              <a:rPr lang="fr-FR" i="1" dirty="0"/>
              <a:t> </a:t>
            </a:r>
            <a:r>
              <a:rPr lang="fr-FR" i="1" dirty="0" err="1">
                <a:solidFill>
                  <a:srgbClr val="FF0000"/>
                </a:solidFill>
              </a:rPr>
              <a:t>wage</a:t>
            </a:r>
            <a:r>
              <a:rPr lang="fr-FR" i="1" dirty="0"/>
              <a:t> gains are </a:t>
            </a:r>
            <a:r>
              <a:rPr lang="fr-FR" dirty="0"/>
              <a:t> : </a:t>
            </a:r>
            <a:r>
              <a:rPr lang="fr-FR" b="1" dirty="0" err="1"/>
              <a:t>expected</a:t>
            </a:r>
            <a:r>
              <a:rPr lang="fr-FR" b="1" dirty="0"/>
              <a:t> </a:t>
            </a:r>
            <a:r>
              <a:rPr lang="fr-FR" b="1" dirty="0" err="1"/>
              <a:t>dovish</a:t>
            </a:r>
            <a:endParaRPr lang="fr-FR" b="1" i="1" dirty="0"/>
          </a:p>
          <a:p>
            <a:pPr algn="ctr"/>
            <a:r>
              <a:rPr lang="fr-FR" i="1" dirty="0"/>
              <a:t>4. for </a:t>
            </a:r>
            <a:r>
              <a:rPr lang="fr-FR" i="1" dirty="0" err="1"/>
              <a:t>economic</a:t>
            </a:r>
            <a:r>
              <a:rPr lang="fr-FR" i="1" dirty="0"/>
              <a:t> </a:t>
            </a:r>
            <a:r>
              <a:rPr lang="fr-FR" i="1" dirty="0" err="1">
                <a:solidFill>
                  <a:srgbClr val="FF0000"/>
                </a:solidFill>
              </a:rPr>
              <a:t>growth</a:t>
            </a:r>
            <a:r>
              <a:rPr lang="fr-FR" i="1" dirty="0"/>
              <a:t> in </a:t>
            </a:r>
            <a:r>
              <a:rPr lang="fr-FR" i="1" dirty="0" err="1"/>
              <a:t>this</a:t>
            </a:r>
            <a:r>
              <a:rPr lang="fr-FR" i="1" dirty="0"/>
              <a:t> </a:t>
            </a:r>
            <a:r>
              <a:rPr lang="fr-FR" dirty="0"/>
              <a:t>: </a:t>
            </a:r>
            <a:r>
              <a:rPr lang="fr-FR" b="1" dirty="0"/>
              <a:t>? </a:t>
            </a:r>
            <a:endParaRPr lang="fr-FR" b="1" i="1" dirty="0"/>
          </a:p>
          <a:p>
            <a:pPr algn="ctr"/>
            <a:r>
              <a:rPr lang="fr-FR" i="1" dirty="0">
                <a:highlight>
                  <a:srgbClr val="00FF00"/>
                </a:highlight>
              </a:rPr>
              <a:t>5. </a:t>
            </a:r>
            <a:r>
              <a:rPr lang="fr-FR" i="1" dirty="0" err="1">
                <a:highlight>
                  <a:srgbClr val="00FF00"/>
                </a:highlight>
              </a:rPr>
              <a:t>decline</a:t>
            </a:r>
            <a:r>
              <a:rPr lang="fr-FR" i="1" dirty="0"/>
              <a:t> in </a:t>
            </a:r>
            <a:r>
              <a:rPr lang="fr-FR" i="1" dirty="0" err="1">
                <a:solidFill>
                  <a:srgbClr val="FF0000"/>
                </a:solidFill>
              </a:rPr>
              <a:t>oil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 err="1">
                <a:solidFill>
                  <a:srgbClr val="FF0000"/>
                </a:solidFill>
              </a:rPr>
              <a:t>prices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 err="1"/>
              <a:t>provides</a:t>
            </a:r>
            <a:r>
              <a:rPr lang="fr-FR" i="1" dirty="0"/>
              <a:t> an </a:t>
            </a:r>
            <a:r>
              <a:rPr lang="fr-FR" dirty="0"/>
              <a:t>: </a:t>
            </a:r>
            <a:r>
              <a:rPr lang="fr-FR" b="1" dirty="0" err="1"/>
              <a:t>expected</a:t>
            </a:r>
            <a:r>
              <a:rPr lang="fr-FR" b="1" dirty="0"/>
              <a:t> </a:t>
            </a:r>
            <a:r>
              <a:rPr lang="fr-FR" b="1" dirty="0" err="1"/>
              <a:t>hawkish</a:t>
            </a:r>
            <a:endParaRPr lang="fr-FR" b="1" i="1" dirty="0"/>
          </a:p>
          <a:p>
            <a:pPr algn="ctr"/>
            <a:r>
              <a:rPr lang="fr-FR" i="1" dirty="0">
                <a:highlight>
                  <a:srgbClr val="00FF00"/>
                </a:highlight>
              </a:rPr>
              <a:t>6. </a:t>
            </a:r>
            <a:r>
              <a:rPr lang="fr-FR" i="1" dirty="0" err="1">
                <a:highlight>
                  <a:srgbClr val="00FF00"/>
                </a:highlight>
              </a:rPr>
              <a:t>weakness</a:t>
            </a:r>
            <a:r>
              <a:rPr lang="fr-FR" i="1" dirty="0"/>
              <a:t> in the us </a:t>
            </a:r>
            <a:r>
              <a:rPr lang="fr-FR" i="1" dirty="0" err="1"/>
              <a:t>economic</a:t>
            </a:r>
            <a:r>
              <a:rPr lang="fr-FR" i="1" dirty="0"/>
              <a:t> </a:t>
            </a:r>
            <a:r>
              <a:rPr lang="fr-FR" i="1" dirty="0" err="1">
                <a:solidFill>
                  <a:srgbClr val="FF0000"/>
                </a:solidFill>
              </a:rPr>
              <a:t>growth</a:t>
            </a:r>
            <a:r>
              <a:rPr lang="fr-FR" i="1" dirty="0"/>
              <a:t> or inflation </a:t>
            </a:r>
            <a:r>
              <a:rPr lang="fr-FR" i="1" dirty="0" err="1"/>
              <a:t>outlook</a:t>
            </a:r>
            <a:r>
              <a:rPr lang="fr-FR" i="1" dirty="0"/>
              <a:t> </a:t>
            </a:r>
            <a:r>
              <a:rPr lang="fr-FR" dirty="0"/>
              <a:t>: </a:t>
            </a:r>
            <a:r>
              <a:rPr lang="fr-FR" b="1" dirty="0" err="1"/>
              <a:t>expected</a:t>
            </a:r>
            <a:r>
              <a:rPr lang="fr-FR" b="1" dirty="0"/>
              <a:t> </a:t>
            </a:r>
            <a:r>
              <a:rPr lang="fr-FR" b="1" dirty="0" err="1"/>
              <a:t>hawkish</a:t>
            </a:r>
            <a:endParaRPr lang="fr-FR" b="1" i="1" dirty="0"/>
          </a:p>
          <a:p>
            <a:pPr algn="ctr"/>
            <a:r>
              <a:rPr lang="fr-FR" i="1" dirty="0"/>
              <a:t>7. </a:t>
            </a:r>
            <a:r>
              <a:rPr lang="fr-FR" i="1" dirty="0" err="1"/>
              <a:t>recent</a:t>
            </a:r>
            <a:r>
              <a:rPr lang="fr-FR" i="1" dirty="0"/>
              <a:t> </a:t>
            </a:r>
            <a:r>
              <a:rPr lang="fr-FR" i="1" dirty="0" err="1">
                <a:highlight>
                  <a:srgbClr val="00FF00"/>
                </a:highlight>
              </a:rPr>
              <a:t>declines</a:t>
            </a:r>
            <a:r>
              <a:rPr lang="fr-FR" i="1" dirty="0"/>
              <a:t> in </a:t>
            </a:r>
            <a:r>
              <a:rPr lang="fr-FR" i="1" dirty="0" err="1">
                <a:solidFill>
                  <a:srgbClr val="FF0000"/>
                </a:solidFill>
              </a:rPr>
              <a:t>oil</a:t>
            </a:r>
            <a:r>
              <a:rPr lang="fr-FR" i="1" dirty="0"/>
              <a:t> and </a:t>
            </a:r>
            <a:r>
              <a:rPr lang="fr-FR" i="1" dirty="0" err="1"/>
              <a:t>other</a:t>
            </a:r>
            <a:r>
              <a:rPr lang="fr-FR" i="1" dirty="0"/>
              <a:t> </a:t>
            </a:r>
            <a:r>
              <a:rPr lang="fr-FR" i="1" dirty="0" err="1"/>
              <a:t>commodity</a:t>
            </a:r>
            <a:r>
              <a:rPr lang="fr-FR" i="1" dirty="0"/>
              <a:t> </a:t>
            </a:r>
            <a:r>
              <a:rPr lang="fr-FR" i="1" dirty="0" err="1">
                <a:solidFill>
                  <a:srgbClr val="FF0000"/>
                </a:solidFill>
              </a:rPr>
              <a:t>prices</a:t>
            </a:r>
            <a:r>
              <a:rPr lang="fr-FR" i="1" dirty="0"/>
              <a:t> </a:t>
            </a:r>
            <a:r>
              <a:rPr lang="fr-FR" i="1" dirty="0" err="1"/>
              <a:t>along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dirty="0"/>
              <a:t> : </a:t>
            </a:r>
            <a:r>
              <a:rPr lang="fr-FR" b="1" dirty="0" err="1"/>
              <a:t>expected</a:t>
            </a:r>
            <a:r>
              <a:rPr lang="fr-FR" b="1" dirty="0"/>
              <a:t> </a:t>
            </a:r>
            <a:r>
              <a:rPr lang="fr-FR" b="1" dirty="0" err="1"/>
              <a:t>hawkish</a:t>
            </a:r>
            <a:endParaRPr lang="fr-FR" b="1" i="1" dirty="0"/>
          </a:p>
          <a:p>
            <a:pPr algn="ctr"/>
            <a:r>
              <a:rPr lang="fr-FR" b="1" i="1" dirty="0" err="1"/>
              <a:t>Expected</a:t>
            </a:r>
            <a:r>
              <a:rPr lang="fr-FR" b="1" i="1" dirty="0"/>
              <a:t> score </a:t>
            </a:r>
            <a:r>
              <a:rPr lang="fr-FR" dirty="0"/>
              <a:t>: 1/7*(+1-1-1+1+1+1) = 2/7 = </a:t>
            </a:r>
            <a:r>
              <a:rPr lang="fr-FR" b="1" dirty="0">
                <a:solidFill>
                  <a:schemeClr val="accent6"/>
                </a:solidFill>
              </a:rPr>
              <a:t>0.28</a:t>
            </a:r>
          </a:p>
          <a:p>
            <a:r>
              <a:rPr lang="fr-FR" b="1" dirty="0"/>
              <a:t>Solutions ?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1, 2, 3, 5, 6 : enrichir les dictionnaires </a:t>
            </a:r>
            <a:r>
              <a:rPr lang="fr-FR" b="1" dirty="0" err="1"/>
              <a:t>hawkish</a:t>
            </a:r>
            <a:r>
              <a:rPr lang="fr-FR" b="1" dirty="0"/>
              <a:t>/</a:t>
            </a:r>
            <a:r>
              <a:rPr lang="fr-FR" b="1" dirty="0" err="1"/>
              <a:t>dovish</a:t>
            </a: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b="1" dirty="0"/>
              <a:t>4, 7 : un 5-gram ne suffit pas pour cet exemple, la suite de la phrase donne le ton</a:t>
            </a:r>
          </a:p>
          <a:p>
            <a:endParaRPr lang="fr-FR" b="1" dirty="0"/>
          </a:p>
          <a:p>
            <a:r>
              <a:rPr lang="fr-FR" dirty="0"/>
              <a:t>Autre correctif non implémenté : neutralisation de double-mots cibles</a:t>
            </a:r>
          </a:p>
          <a:p>
            <a:r>
              <a:rPr lang="fr-FR" dirty="0"/>
              <a:t>Ex :  “...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 and </a:t>
            </a:r>
            <a:r>
              <a:rPr lang="fr-FR" dirty="0" err="1"/>
              <a:t>unemployment</a:t>
            </a:r>
            <a:r>
              <a:rPr lang="fr-FR" dirty="0"/>
              <a:t> ...”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b="1" dirty="0" err="1">
                <a:sym typeface="Wingdings" pitchFamily="2" charset="2"/>
              </a:rPr>
              <a:t>expected</a:t>
            </a:r>
            <a:r>
              <a:rPr lang="fr-FR" b="1" dirty="0">
                <a:sym typeface="Wingdings" pitchFamily="2" charset="2"/>
              </a:rPr>
              <a:t> </a:t>
            </a:r>
            <a:r>
              <a:rPr lang="fr-FR" b="1" dirty="0" err="1">
                <a:sym typeface="Wingdings" pitchFamily="2" charset="2"/>
              </a:rPr>
              <a:t>neutral</a:t>
            </a:r>
            <a:endParaRPr lang="fr-FR" b="1" dirty="0"/>
          </a:p>
          <a:p>
            <a:r>
              <a:rPr lang="fr-FR" dirty="0"/>
              <a:t>Sans correctif si </a:t>
            </a:r>
            <a:r>
              <a:rPr lang="fr-FR" dirty="0" err="1"/>
              <a:t>hawk</a:t>
            </a:r>
            <a:r>
              <a:rPr lang="fr-FR" dirty="0"/>
              <a:t> = 1, </a:t>
            </a:r>
            <a:r>
              <a:rPr lang="fr-FR" dirty="0" err="1"/>
              <a:t>dove</a:t>
            </a:r>
            <a:r>
              <a:rPr lang="fr-FR" dirty="0"/>
              <a:t> = 2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net_index</a:t>
            </a:r>
            <a:r>
              <a:rPr lang="fr-FR" dirty="0">
                <a:sym typeface="Wingdings" pitchFamily="2" charset="2"/>
              </a:rPr>
              <a:t> = (2-3)/5 = -1/5 = -0.20</a:t>
            </a:r>
          </a:p>
          <a:p>
            <a:r>
              <a:rPr lang="fr-FR" dirty="0">
                <a:sym typeface="Wingdings" pitchFamily="2" charset="2"/>
              </a:rPr>
              <a:t>Avec correctif </a:t>
            </a:r>
            <a:r>
              <a:rPr lang="fr-FR" dirty="0"/>
              <a:t>si </a:t>
            </a:r>
            <a:r>
              <a:rPr lang="fr-FR" dirty="0" err="1"/>
              <a:t>hawk</a:t>
            </a:r>
            <a:r>
              <a:rPr lang="fr-FR" dirty="0"/>
              <a:t> = 1, </a:t>
            </a:r>
            <a:r>
              <a:rPr lang="fr-FR" dirty="0" err="1"/>
              <a:t>dove</a:t>
            </a:r>
            <a:r>
              <a:rPr lang="fr-FR" dirty="0"/>
              <a:t> = 2 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net_index</a:t>
            </a:r>
            <a:r>
              <a:rPr lang="fr-FR" dirty="0">
                <a:sym typeface="Wingdings" pitchFamily="2" charset="2"/>
              </a:rPr>
              <a:t> = (1-2)/3 = -1/3 = -0.33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5559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89D22D-229B-EC4E-AE0A-68D46EF3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Visuels par </a:t>
            </a:r>
            <a:r>
              <a:rPr lang="fr-FR" dirty="0" err="1"/>
              <a:t>statement</a:t>
            </a:r>
            <a:r>
              <a:rPr lang="fr-FR" dirty="0"/>
              <a:t> du score </a:t>
            </a:r>
            <a:r>
              <a:rPr lang="fr-FR" dirty="0" err="1"/>
              <a:t>hawkish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7BE508-598A-C44D-AF5B-12193E8E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3" y="1690688"/>
            <a:ext cx="6493329" cy="470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76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926</Words>
  <Application>Microsoft Macintosh PowerPoint</Application>
  <PresentationFormat>Grand écran</PresentationFormat>
  <Paragraphs>89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Wingdings</vt:lpstr>
      <vt:lpstr>Thème Office</vt:lpstr>
      <vt:lpstr>Etat des travaux</vt:lpstr>
      <vt:lpstr>Résumé des objectifs</vt:lpstr>
      <vt:lpstr>Nouveauté, transience et résonance</vt:lpstr>
      <vt:lpstr>Nouveauté, transience et résonance (2)</vt:lpstr>
      <vt:lpstr>Scrapping et scores </vt:lpstr>
      <vt:lpstr>Comparison of scores 1976-2014 and 2015</vt:lpstr>
      <vt:lpstr>Scores : hawkish-dovish </vt:lpstr>
      <vt:lpstr>Corrections à apporter ?</vt:lpstr>
      <vt:lpstr>Visuels par statement du score hawkish</vt:lpstr>
      <vt:lpstr>Scores par statement* (et non meeting) </vt:lpstr>
      <vt:lpstr>Wordcloud : Yellen (left) Benanke (right)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Premiers résultats LDA</dc:title>
  <dc:creator>HE Claire</dc:creator>
  <cp:lastModifiedBy>HE Claire</cp:lastModifiedBy>
  <cp:revision>10</cp:revision>
  <dcterms:created xsi:type="dcterms:W3CDTF">2021-09-09T14:42:07Z</dcterms:created>
  <dcterms:modified xsi:type="dcterms:W3CDTF">2021-09-24T18:48:13Z</dcterms:modified>
</cp:coreProperties>
</file>